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snapToObjects="1">
      <p:cViewPr varScale="1">
        <p:scale>
          <a:sx n="106" d="100"/>
          <a:sy n="106" d="100"/>
        </p:scale>
        <p:origin x="792"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0412D1-EA17-CF48-ACBE-27467315D4D5}"/>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EAE22C7-1A12-EF42-8C64-8C7925F357E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752C198-DF89-2F40-B147-DA87CC061D00}"/>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5" name="Espace réservé du pied de page 4">
            <a:extLst>
              <a:ext uri="{FF2B5EF4-FFF2-40B4-BE49-F238E27FC236}">
                <a16:creationId xmlns:a16="http://schemas.microsoft.com/office/drawing/2014/main" id="{05EA0FE0-7F2E-D34B-941C-9ED23C3B2DC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D5282B8-F51E-4A41-A43E-8E6CCBA658EF}"/>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2421799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5274D6-183D-DB43-8B4B-E5F6EB2FCC5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73F6156-A0C3-1747-885A-8F360B3D9C0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0EFC2280-B629-FD43-BB2C-FA3D3B85498B}"/>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5" name="Espace réservé du pied de page 4">
            <a:extLst>
              <a:ext uri="{FF2B5EF4-FFF2-40B4-BE49-F238E27FC236}">
                <a16:creationId xmlns:a16="http://schemas.microsoft.com/office/drawing/2014/main" id="{A073E681-76A9-0141-8A20-5D17712779D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29291EE-652A-534C-8989-73005633E12E}"/>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3742687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D5478371-0103-CF4C-BD61-36E4CED0ABF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86BF9FE7-E49F-C041-AB08-6202DD621F5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ADFCCD2-A54F-EF4B-89E6-4F170A7621C6}"/>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5" name="Espace réservé du pied de page 4">
            <a:extLst>
              <a:ext uri="{FF2B5EF4-FFF2-40B4-BE49-F238E27FC236}">
                <a16:creationId xmlns:a16="http://schemas.microsoft.com/office/drawing/2014/main" id="{B5CBBBD5-1F7D-DE4F-AA7D-8C3755A73A4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5F5F00-FD57-F74C-BB95-5E3D2B93D1AC}"/>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194483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FC7A04-A95E-1149-ACF0-056CD751C06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17B02BA-3ADD-E446-AAA5-D61C3B99FDD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6484C8B-858C-D242-BFC3-AF5DC12E6C37}"/>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5" name="Espace réservé du pied de page 4">
            <a:extLst>
              <a:ext uri="{FF2B5EF4-FFF2-40B4-BE49-F238E27FC236}">
                <a16:creationId xmlns:a16="http://schemas.microsoft.com/office/drawing/2014/main" id="{BEA119E3-2BEA-8E42-A317-D3EA6CB3CF2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D65B737-16DE-344E-A6BE-46B0D7C9B2BD}"/>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32583391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FE0608-704A-BC4E-A43A-C9405C1F00C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2A31A709-FA04-9B4D-B44B-C73AD427ED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31B5137-7659-3841-927D-2542E1E578C8}"/>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5" name="Espace réservé du pied de page 4">
            <a:extLst>
              <a:ext uri="{FF2B5EF4-FFF2-40B4-BE49-F238E27FC236}">
                <a16:creationId xmlns:a16="http://schemas.microsoft.com/office/drawing/2014/main" id="{8CEC0CB0-0B71-2644-A562-410E4B93069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E0A890C-BD24-0042-ACE5-F764BC8B8556}"/>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3092587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FC1C17-0B86-F646-84C5-D256C9AC947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42D536D-1E9C-8843-924C-A74B68B499E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49A8391-E296-C44A-BF02-D43B9AC4D5D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AB9F5504-7E4C-134D-810D-B544DC74EB02}"/>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6" name="Espace réservé du pied de page 5">
            <a:extLst>
              <a:ext uri="{FF2B5EF4-FFF2-40B4-BE49-F238E27FC236}">
                <a16:creationId xmlns:a16="http://schemas.microsoft.com/office/drawing/2014/main" id="{67124497-6BD3-2A47-96C9-B323DF9085A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A0D640A-4B6C-2143-BFC8-62540750F7CA}"/>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1533186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F1E337-1186-2C4C-9F36-A0CA0A06D33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7A3D378-77B3-7642-8E2C-52582DC6A64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BA7148FE-CB61-5B45-8FA7-FFF6B2ACA5A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CB88BD6-76C2-FF42-B420-40EF6E0321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FBE07CA-8A2D-EB4A-9DC6-BF1A4C33FCE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986E952-84E8-4F4E-BE28-87F970599868}"/>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8" name="Espace réservé du pied de page 7">
            <a:extLst>
              <a:ext uri="{FF2B5EF4-FFF2-40B4-BE49-F238E27FC236}">
                <a16:creationId xmlns:a16="http://schemas.microsoft.com/office/drawing/2014/main" id="{0FA39C94-469F-A544-9EAA-82FEB538919E}"/>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A7106B6-BFC7-6242-8C3F-3DD74B00471D}"/>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4001446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44B30A8-5EDF-3143-8943-68550DC9772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71C30A96-5FEC-854B-B961-38FA9FD07A6D}"/>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4" name="Espace réservé du pied de page 3">
            <a:extLst>
              <a:ext uri="{FF2B5EF4-FFF2-40B4-BE49-F238E27FC236}">
                <a16:creationId xmlns:a16="http://schemas.microsoft.com/office/drawing/2014/main" id="{3F93EF13-9584-A64B-BBF9-E3DEBF7FF196}"/>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029C952-5C61-2442-82D1-077BF341B25E}"/>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2663850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4ABBA613-6237-F441-86F6-1BCB4B0E762F}"/>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3" name="Espace réservé du pied de page 2">
            <a:extLst>
              <a:ext uri="{FF2B5EF4-FFF2-40B4-BE49-F238E27FC236}">
                <a16:creationId xmlns:a16="http://schemas.microsoft.com/office/drawing/2014/main" id="{1E6B2E90-488C-AC44-B6BE-143D287EE6A4}"/>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7AC0C2E-78A3-1C4D-9737-1E540DCBCEB3}"/>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4258777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EFE2547-CB38-824D-AB59-E24B742E0B4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2A5D1999-647E-0842-B4CD-2D77EC3F233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17073B4-F99F-1E47-B9E8-41FB5CCCAC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3023E55-584B-4B44-81B5-FF22B2B4D090}"/>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6" name="Espace réservé du pied de page 5">
            <a:extLst>
              <a:ext uri="{FF2B5EF4-FFF2-40B4-BE49-F238E27FC236}">
                <a16:creationId xmlns:a16="http://schemas.microsoft.com/office/drawing/2014/main" id="{E9E0C99B-2F6F-8244-9DD8-1070D7F871A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13BE94A-3F04-CD40-8402-3683D4D0526E}"/>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889209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7BEE68-77A5-0843-B697-10DA511B825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30FA511-0356-3E4F-BA94-AFD3AE1DB5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21820FA-E8A3-6F43-AFB6-B796446253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E4D26FD7-E6E4-BF47-BA15-E66181087137}"/>
              </a:ext>
            </a:extLst>
          </p:cNvPr>
          <p:cNvSpPr>
            <a:spLocks noGrp="1"/>
          </p:cNvSpPr>
          <p:nvPr>
            <p:ph type="dt" sz="half" idx="10"/>
          </p:nvPr>
        </p:nvSpPr>
        <p:spPr/>
        <p:txBody>
          <a:bodyPr/>
          <a:lstStyle/>
          <a:p>
            <a:fld id="{069F4061-EADB-8342-8F17-4F8993CC5959}" type="datetimeFigureOut">
              <a:rPr lang="fr-FR" smtClean="0"/>
              <a:t>10/03/2022</a:t>
            </a:fld>
            <a:endParaRPr lang="fr-FR"/>
          </a:p>
        </p:txBody>
      </p:sp>
      <p:sp>
        <p:nvSpPr>
          <p:cNvPr id="6" name="Espace réservé du pied de page 5">
            <a:extLst>
              <a:ext uri="{FF2B5EF4-FFF2-40B4-BE49-F238E27FC236}">
                <a16:creationId xmlns:a16="http://schemas.microsoft.com/office/drawing/2014/main" id="{091FE466-ACF6-7644-9724-759E1A3799B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2B10B0C3-644D-9748-9043-FBEDA1028022}"/>
              </a:ext>
            </a:extLst>
          </p:cNvPr>
          <p:cNvSpPr>
            <a:spLocks noGrp="1"/>
          </p:cNvSpPr>
          <p:nvPr>
            <p:ph type="sldNum" sz="quarter" idx="12"/>
          </p:nvPr>
        </p:nvSpPr>
        <p:spPr/>
        <p:txBody>
          <a:bodyPr/>
          <a:lstStyle/>
          <a:p>
            <a:fld id="{41C1DEAF-389E-264D-A984-28ABA110BC52}" type="slidenum">
              <a:rPr lang="fr-FR" smtClean="0"/>
              <a:t>‹N°›</a:t>
            </a:fld>
            <a:endParaRPr lang="fr-FR"/>
          </a:p>
        </p:txBody>
      </p:sp>
    </p:spTree>
    <p:extLst>
      <p:ext uri="{BB962C8B-B14F-4D97-AF65-F5344CB8AC3E}">
        <p14:creationId xmlns:p14="http://schemas.microsoft.com/office/powerpoint/2010/main" val="1716075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FAB5A6-3FCE-8346-8B3E-408344907A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8090026-4FCB-954F-A6EA-D126D3E98B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D8BA1C4-8F12-444A-A3B9-E4E7169857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F4061-EADB-8342-8F17-4F8993CC5959}" type="datetimeFigureOut">
              <a:rPr lang="fr-FR" smtClean="0"/>
              <a:t>10/03/2022</a:t>
            </a:fld>
            <a:endParaRPr lang="fr-FR"/>
          </a:p>
        </p:txBody>
      </p:sp>
      <p:sp>
        <p:nvSpPr>
          <p:cNvPr id="5" name="Espace réservé du pied de page 4">
            <a:extLst>
              <a:ext uri="{FF2B5EF4-FFF2-40B4-BE49-F238E27FC236}">
                <a16:creationId xmlns:a16="http://schemas.microsoft.com/office/drawing/2014/main" id="{278C6A77-7E54-A048-B765-A5BA6283DA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B49F2F6-7A67-3245-8164-9D7277D1387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1DEAF-389E-264D-A984-28ABA110BC52}" type="slidenum">
              <a:rPr lang="fr-FR" smtClean="0"/>
              <a:t>‹N°›</a:t>
            </a:fld>
            <a:endParaRPr lang="fr-FR"/>
          </a:p>
        </p:txBody>
      </p:sp>
    </p:spTree>
    <p:extLst>
      <p:ext uri="{BB962C8B-B14F-4D97-AF65-F5344CB8AC3E}">
        <p14:creationId xmlns:p14="http://schemas.microsoft.com/office/powerpoint/2010/main" val="2790125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EE98493-C154-5E4D-96EE-153CB49390E2}"/>
              </a:ext>
            </a:extLst>
          </p:cNvPr>
          <p:cNvSpPr txBox="1"/>
          <p:nvPr/>
        </p:nvSpPr>
        <p:spPr>
          <a:xfrm>
            <a:off x="1286256" y="55647"/>
            <a:ext cx="9497568" cy="646331"/>
          </a:xfrm>
          <a:prstGeom prst="rect">
            <a:avLst/>
          </a:prstGeom>
          <a:noFill/>
        </p:spPr>
        <p:txBody>
          <a:bodyPr wrap="square" rtlCol="0">
            <a:spAutoFit/>
          </a:bodyPr>
          <a:lstStyle/>
          <a:p>
            <a:pPr algn="ctr"/>
            <a:r>
              <a:rPr lang="fr-FR" b="1" dirty="0">
                <a:solidFill>
                  <a:schemeClr val="accent1">
                    <a:lumMod val="75000"/>
                  </a:schemeClr>
                </a:solidFill>
              </a:rPr>
              <a:t>Le TOEIC TABLEAU DE RESULTATS CROISES </a:t>
            </a:r>
          </a:p>
          <a:p>
            <a:endParaRPr lang="fr-FR" dirty="0"/>
          </a:p>
        </p:txBody>
      </p:sp>
      <p:sp>
        <p:nvSpPr>
          <p:cNvPr id="5" name="ZoneTexte 4">
            <a:extLst>
              <a:ext uri="{FF2B5EF4-FFF2-40B4-BE49-F238E27FC236}">
                <a16:creationId xmlns:a16="http://schemas.microsoft.com/office/drawing/2014/main" id="{DD748B22-4608-E64E-98CB-59EB1373C1CB}"/>
              </a:ext>
            </a:extLst>
          </p:cNvPr>
          <p:cNvSpPr txBox="1"/>
          <p:nvPr/>
        </p:nvSpPr>
        <p:spPr>
          <a:xfrm>
            <a:off x="694944" y="782000"/>
            <a:ext cx="10680193" cy="861774"/>
          </a:xfrm>
          <a:prstGeom prst="rect">
            <a:avLst/>
          </a:prstGeom>
          <a:noFill/>
        </p:spPr>
        <p:txBody>
          <a:bodyPr wrap="square" rtlCol="0">
            <a:spAutoFit/>
          </a:bodyPr>
          <a:lstStyle/>
          <a:p>
            <a:r>
              <a:rPr lang="fr-FR" sz="1000" dirty="0"/>
              <a:t>Le TOEIC est une certification linguistique qu’un grand nombre de personnes veulent passer. En effet, un bon score à cet examen peut ouvrir un grand nombre de portes tant au niveau professionnel que universitaire. Si vous vous êtes lancé dans le passage du TOEIC, vous vous êtes certainement déjà demandé</a:t>
            </a:r>
            <a:r>
              <a:rPr lang="fr-FR" sz="1000" b="1" dirty="0"/>
              <a:t> à quoi correspondent réellement les scores ?</a:t>
            </a:r>
            <a:endParaRPr lang="fr-FR" sz="1000" dirty="0"/>
          </a:p>
          <a:p>
            <a:r>
              <a:rPr lang="fr-FR" sz="1000" dirty="0"/>
              <a:t>Grâce à cet article, vous pourrez tout savoir concernant les interprétations des scores TOEIC grâce aux</a:t>
            </a:r>
            <a:r>
              <a:rPr lang="fr-FR" sz="1000" b="1" dirty="0"/>
              <a:t> niveaux CECRL (Cadre Européen de Référence pour les Langues)</a:t>
            </a:r>
            <a:r>
              <a:rPr lang="fr-FR" sz="1000" dirty="0"/>
              <a:t>. Ceux-ci vont du niveau A1 (débutant) au niveau C2 (bilingue).</a:t>
            </a:r>
          </a:p>
          <a:p>
            <a:r>
              <a:rPr lang="fr-FR" sz="1000" dirty="0"/>
              <a:t>Vous pouvez trouver ci-dessous le </a:t>
            </a:r>
            <a:r>
              <a:rPr lang="fr-FR" sz="1000" b="1" dirty="0"/>
              <a:t>tableau d’équivalence TOEIC</a:t>
            </a:r>
            <a:r>
              <a:rPr lang="fr-FR" sz="1000" dirty="0"/>
              <a:t> avec les niveaux CECRL :</a:t>
            </a:r>
          </a:p>
        </p:txBody>
      </p:sp>
      <p:sp>
        <p:nvSpPr>
          <p:cNvPr id="6" name="ZoneTexte 5">
            <a:extLst>
              <a:ext uri="{FF2B5EF4-FFF2-40B4-BE49-F238E27FC236}">
                <a16:creationId xmlns:a16="http://schemas.microsoft.com/office/drawing/2014/main" id="{4A30D886-168A-444E-923D-DD7535B80243}"/>
              </a:ext>
            </a:extLst>
          </p:cNvPr>
          <p:cNvSpPr txBox="1"/>
          <p:nvPr/>
        </p:nvSpPr>
        <p:spPr>
          <a:xfrm>
            <a:off x="9229344" y="6401574"/>
            <a:ext cx="2840736" cy="369332"/>
          </a:xfrm>
          <a:prstGeom prst="rect">
            <a:avLst/>
          </a:prstGeom>
          <a:noFill/>
        </p:spPr>
        <p:txBody>
          <a:bodyPr wrap="square" rtlCol="0">
            <a:spAutoFit/>
          </a:bodyPr>
          <a:lstStyle/>
          <a:p>
            <a:r>
              <a:rPr lang="fr-FR" dirty="0"/>
              <a:t>Mise à jour le 01/01/2022</a:t>
            </a:r>
          </a:p>
        </p:txBody>
      </p:sp>
      <p:graphicFrame>
        <p:nvGraphicFramePr>
          <p:cNvPr id="7" name="Tableau 7">
            <a:extLst>
              <a:ext uri="{FF2B5EF4-FFF2-40B4-BE49-F238E27FC236}">
                <a16:creationId xmlns:a16="http://schemas.microsoft.com/office/drawing/2014/main" id="{10BE9293-1236-0D4F-82DB-9C9CAA4ED708}"/>
              </a:ext>
            </a:extLst>
          </p:cNvPr>
          <p:cNvGraphicFramePr>
            <a:graphicFrameLocks noGrp="1"/>
          </p:cNvGraphicFramePr>
          <p:nvPr>
            <p:extLst>
              <p:ext uri="{D42A27DB-BD31-4B8C-83A1-F6EECF244321}">
                <p14:modId xmlns:p14="http://schemas.microsoft.com/office/powerpoint/2010/main" val="529726019"/>
              </p:ext>
            </p:extLst>
          </p:nvPr>
        </p:nvGraphicFramePr>
        <p:xfrm>
          <a:off x="694944" y="2044109"/>
          <a:ext cx="10891468" cy="4277443"/>
        </p:xfrm>
        <a:graphic>
          <a:graphicData uri="http://schemas.openxmlformats.org/drawingml/2006/table">
            <a:tbl>
              <a:tblPr firstRow="1" bandRow="1">
                <a:tableStyleId>{5C22544A-7EE6-4342-B048-85BDC9FD1C3A}</a:tableStyleId>
              </a:tblPr>
              <a:tblGrid>
                <a:gridCol w="2722867">
                  <a:extLst>
                    <a:ext uri="{9D8B030D-6E8A-4147-A177-3AD203B41FA5}">
                      <a16:colId xmlns:a16="http://schemas.microsoft.com/office/drawing/2014/main" val="4059984475"/>
                    </a:ext>
                  </a:extLst>
                </a:gridCol>
                <a:gridCol w="2722867">
                  <a:extLst>
                    <a:ext uri="{9D8B030D-6E8A-4147-A177-3AD203B41FA5}">
                      <a16:colId xmlns:a16="http://schemas.microsoft.com/office/drawing/2014/main" val="896612468"/>
                    </a:ext>
                  </a:extLst>
                </a:gridCol>
                <a:gridCol w="2722867">
                  <a:extLst>
                    <a:ext uri="{9D8B030D-6E8A-4147-A177-3AD203B41FA5}">
                      <a16:colId xmlns:a16="http://schemas.microsoft.com/office/drawing/2014/main" val="2326716255"/>
                    </a:ext>
                  </a:extLst>
                </a:gridCol>
                <a:gridCol w="2722867">
                  <a:extLst>
                    <a:ext uri="{9D8B030D-6E8A-4147-A177-3AD203B41FA5}">
                      <a16:colId xmlns:a16="http://schemas.microsoft.com/office/drawing/2014/main" val="3780154458"/>
                    </a:ext>
                  </a:extLst>
                </a:gridCol>
              </a:tblGrid>
              <a:tr h="880053">
                <a:tc>
                  <a:txBody>
                    <a:bodyPr/>
                    <a:lstStyle/>
                    <a:p>
                      <a:pPr algn="ctr"/>
                      <a:r>
                        <a:rPr lang="fr-FR" dirty="0"/>
                        <a:t>NIVEAU ET MAITRISE DE LA LANGUE</a:t>
                      </a:r>
                    </a:p>
                  </a:txBody>
                  <a:tcPr/>
                </a:tc>
                <a:tc>
                  <a:txBody>
                    <a:bodyPr/>
                    <a:lstStyle/>
                    <a:p>
                      <a:pPr algn="ctr"/>
                      <a:r>
                        <a:rPr lang="fr-FR" dirty="0"/>
                        <a:t>NIVEAU CECRL</a:t>
                      </a:r>
                    </a:p>
                  </a:txBody>
                  <a:tcPr/>
                </a:tc>
                <a:tc>
                  <a:txBody>
                    <a:bodyPr/>
                    <a:lstStyle/>
                    <a:p>
                      <a:pPr algn="ctr"/>
                      <a:r>
                        <a:rPr lang="fr-FR" dirty="0"/>
                        <a:t>SCORE TOEIC READING &amp; LISTENING</a:t>
                      </a:r>
                    </a:p>
                  </a:txBody>
                  <a:tcPr/>
                </a:tc>
                <a:tc>
                  <a:txBody>
                    <a:bodyPr/>
                    <a:lstStyle/>
                    <a:p>
                      <a:pPr algn="ctr"/>
                      <a:r>
                        <a:rPr lang="fr-FR" dirty="0"/>
                        <a:t>SCORE TOEIC SPEAKING &amp; WRITING</a:t>
                      </a:r>
                    </a:p>
                  </a:txBody>
                  <a:tcPr/>
                </a:tc>
                <a:extLst>
                  <a:ext uri="{0D108BD9-81ED-4DB2-BD59-A6C34878D82A}">
                    <a16:rowId xmlns:a16="http://schemas.microsoft.com/office/drawing/2014/main" val="2358081741"/>
                  </a:ext>
                </a:extLst>
              </a:tr>
              <a:tr h="551462">
                <a:tc>
                  <a:txBody>
                    <a:bodyPr/>
                    <a:lstStyle/>
                    <a:p>
                      <a:pPr algn="ctr"/>
                      <a:r>
                        <a:rPr lang="fr-FR" dirty="0"/>
                        <a:t>DÉBUTANT </a:t>
                      </a:r>
                    </a:p>
                  </a:txBody>
                  <a:tcPr/>
                </a:tc>
                <a:tc>
                  <a:txBody>
                    <a:bodyPr/>
                    <a:lstStyle/>
                    <a:p>
                      <a:pPr algn="ctr"/>
                      <a:r>
                        <a:rPr lang="fr-FR" dirty="0"/>
                        <a:t>A1</a:t>
                      </a:r>
                    </a:p>
                  </a:txBody>
                  <a:tcPr/>
                </a:tc>
                <a:tc>
                  <a:txBody>
                    <a:bodyPr/>
                    <a:lstStyle/>
                    <a:p>
                      <a:pPr algn="ctr"/>
                      <a:r>
                        <a:rPr lang="fr-FR" dirty="0"/>
                        <a:t>120-225</a:t>
                      </a:r>
                    </a:p>
                  </a:txBody>
                  <a:tcPr/>
                </a:tc>
                <a:tc>
                  <a:txBody>
                    <a:bodyPr/>
                    <a:lstStyle/>
                    <a:p>
                      <a:pPr algn="ctr"/>
                      <a:r>
                        <a:rPr lang="fr-FR" dirty="0"/>
                        <a:t>80-150</a:t>
                      </a:r>
                    </a:p>
                  </a:txBody>
                  <a:tcPr/>
                </a:tc>
                <a:extLst>
                  <a:ext uri="{0D108BD9-81ED-4DB2-BD59-A6C34878D82A}">
                    <a16:rowId xmlns:a16="http://schemas.microsoft.com/office/drawing/2014/main" val="1124899540"/>
                  </a:ext>
                </a:extLst>
              </a:tr>
              <a:tr h="551462">
                <a:tc>
                  <a:txBody>
                    <a:bodyPr/>
                    <a:lstStyle/>
                    <a:p>
                      <a:pPr algn="ctr"/>
                      <a:r>
                        <a:rPr lang="fr-FR" dirty="0"/>
                        <a:t>ÉLÉMÉNTAIRE</a:t>
                      </a:r>
                    </a:p>
                  </a:txBody>
                  <a:tcPr/>
                </a:tc>
                <a:tc>
                  <a:txBody>
                    <a:bodyPr/>
                    <a:lstStyle/>
                    <a:p>
                      <a:pPr algn="ctr"/>
                      <a:r>
                        <a:rPr lang="fr-FR" dirty="0"/>
                        <a:t>A2</a:t>
                      </a:r>
                    </a:p>
                  </a:txBody>
                  <a:tcPr/>
                </a:tc>
                <a:tc>
                  <a:txBody>
                    <a:bodyPr/>
                    <a:lstStyle/>
                    <a:p>
                      <a:pPr algn="ctr"/>
                      <a:r>
                        <a:rPr lang="fr-FR" dirty="0"/>
                        <a:t>225-550</a:t>
                      </a:r>
                    </a:p>
                  </a:txBody>
                  <a:tcPr/>
                </a:tc>
                <a:tc>
                  <a:txBody>
                    <a:bodyPr/>
                    <a:lstStyle/>
                    <a:p>
                      <a:pPr algn="ctr"/>
                      <a:r>
                        <a:rPr lang="fr-FR" dirty="0"/>
                        <a:t>160-230</a:t>
                      </a:r>
                    </a:p>
                  </a:txBody>
                  <a:tcPr/>
                </a:tc>
                <a:extLst>
                  <a:ext uri="{0D108BD9-81ED-4DB2-BD59-A6C34878D82A}">
                    <a16:rowId xmlns:a16="http://schemas.microsoft.com/office/drawing/2014/main" val="2298539565"/>
                  </a:ext>
                </a:extLst>
              </a:tr>
              <a:tr h="551462">
                <a:tc>
                  <a:txBody>
                    <a:bodyPr/>
                    <a:lstStyle/>
                    <a:p>
                      <a:pPr algn="ctr"/>
                      <a:r>
                        <a:rPr lang="fr-FR" dirty="0"/>
                        <a:t>INTERMÉDIAIRE</a:t>
                      </a:r>
                    </a:p>
                  </a:txBody>
                  <a:tcPr/>
                </a:tc>
                <a:tc>
                  <a:txBody>
                    <a:bodyPr/>
                    <a:lstStyle/>
                    <a:p>
                      <a:pPr algn="ctr"/>
                      <a:r>
                        <a:rPr lang="fr-FR" dirty="0"/>
                        <a:t>B1</a:t>
                      </a:r>
                    </a:p>
                  </a:txBody>
                  <a:tcPr/>
                </a:tc>
                <a:tc>
                  <a:txBody>
                    <a:bodyPr/>
                    <a:lstStyle/>
                    <a:p>
                      <a:pPr algn="ctr"/>
                      <a:r>
                        <a:rPr lang="fr-FR" dirty="0"/>
                        <a:t>550-785</a:t>
                      </a:r>
                    </a:p>
                  </a:txBody>
                  <a:tcPr/>
                </a:tc>
                <a:tc>
                  <a:txBody>
                    <a:bodyPr/>
                    <a:lstStyle/>
                    <a:p>
                      <a:pPr algn="ctr"/>
                      <a:r>
                        <a:rPr lang="fr-FR" dirty="0"/>
                        <a:t>240-300</a:t>
                      </a:r>
                    </a:p>
                  </a:txBody>
                  <a:tcPr/>
                </a:tc>
                <a:extLst>
                  <a:ext uri="{0D108BD9-81ED-4DB2-BD59-A6C34878D82A}">
                    <a16:rowId xmlns:a16="http://schemas.microsoft.com/office/drawing/2014/main" val="3956665159"/>
                  </a:ext>
                </a:extLst>
              </a:tr>
              <a:tr h="551462">
                <a:tc>
                  <a:txBody>
                    <a:bodyPr/>
                    <a:lstStyle/>
                    <a:p>
                      <a:pPr algn="ctr"/>
                      <a:r>
                        <a:rPr lang="fr-FR" dirty="0"/>
                        <a:t>INTERMÉDIAIRE SUPÉRIEUR</a:t>
                      </a:r>
                    </a:p>
                  </a:txBody>
                  <a:tcPr/>
                </a:tc>
                <a:tc>
                  <a:txBody>
                    <a:bodyPr/>
                    <a:lstStyle/>
                    <a:p>
                      <a:pPr algn="ctr"/>
                      <a:r>
                        <a:rPr lang="fr-FR" dirty="0"/>
                        <a:t>B2</a:t>
                      </a:r>
                    </a:p>
                  </a:txBody>
                  <a:tcPr/>
                </a:tc>
                <a:tc>
                  <a:txBody>
                    <a:bodyPr/>
                    <a:lstStyle/>
                    <a:p>
                      <a:pPr algn="ctr"/>
                      <a:r>
                        <a:rPr lang="fr-FR" dirty="0"/>
                        <a:t>785-945</a:t>
                      </a:r>
                    </a:p>
                  </a:txBody>
                  <a:tcPr/>
                </a:tc>
                <a:tc>
                  <a:txBody>
                    <a:bodyPr/>
                    <a:lstStyle/>
                    <a:p>
                      <a:pPr algn="ctr"/>
                      <a:r>
                        <a:rPr lang="fr-FR" dirty="0"/>
                        <a:t>310-390</a:t>
                      </a:r>
                    </a:p>
                  </a:txBody>
                  <a:tcPr/>
                </a:tc>
                <a:extLst>
                  <a:ext uri="{0D108BD9-81ED-4DB2-BD59-A6C34878D82A}">
                    <a16:rowId xmlns:a16="http://schemas.microsoft.com/office/drawing/2014/main" val="2513734023"/>
                  </a:ext>
                </a:extLst>
              </a:tr>
              <a:tr h="551462">
                <a:tc>
                  <a:txBody>
                    <a:bodyPr/>
                    <a:lstStyle/>
                    <a:p>
                      <a:pPr algn="ctr"/>
                      <a:r>
                        <a:rPr lang="fr-FR" dirty="0"/>
                        <a:t>AVANCÉ</a:t>
                      </a:r>
                    </a:p>
                  </a:txBody>
                  <a:tcPr/>
                </a:tc>
                <a:tc>
                  <a:txBody>
                    <a:bodyPr/>
                    <a:lstStyle/>
                    <a:p>
                      <a:pPr algn="ctr"/>
                      <a:r>
                        <a:rPr lang="fr-FR" dirty="0"/>
                        <a:t>C1</a:t>
                      </a:r>
                    </a:p>
                  </a:txBody>
                  <a:tcPr/>
                </a:tc>
                <a:tc>
                  <a:txBody>
                    <a:bodyPr/>
                    <a:lstStyle/>
                    <a:p>
                      <a:pPr algn="ctr"/>
                      <a:r>
                        <a:rPr lang="fr-FR" dirty="0"/>
                        <a:t>945-990</a:t>
                      </a:r>
                    </a:p>
                  </a:txBody>
                  <a:tcPr/>
                </a:tc>
                <a:tc>
                  <a:txBody>
                    <a:bodyPr/>
                    <a:lstStyle/>
                    <a:p>
                      <a:pPr algn="ctr"/>
                      <a:r>
                        <a:rPr lang="fr-FR" dirty="0"/>
                        <a:t>400</a:t>
                      </a:r>
                    </a:p>
                  </a:txBody>
                  <a:tcPr/>
                </a:tc>
                <a:extLst>
                  <a:ext uri="{0D108BD9-81ED-4DB2-BD59-A6C34878D82A}">
                    <a16:rowId xmlns:a16="http://schemas.microsoft.com/office/drawing/2014/main" val="2921121959"/>
                  </a:ext>
                </a:extLst>
              </a:tr>
              <a:tr h="551462">
                <a:tc>
                  <a:txBody>
                    <a:bodyPr/>
                    <a:lstStyle/>
                    <a:p>
                      <a:pPr algn="ctr"/>
                      <a:r>
                        <a:rPr lang="fr-FR" dirty="0"/>
                        <a:t>COURANT</a:t>
                      </a:r>
                    </a:p>
                  </a:txBody>
                  <a:tcPr/>
                </a:tc>
                <a:tc>
                  <a:txBody>
                    <a:bodyPr/>
                    <a:lstStyle/>
                    <a:p>
                      <a:pPr algn="ctr"/>
                      <a:r>
                        <a:rPr lang="fr-FR" dirty="0"/>
                        <a:t>C2</a:t>
                      </a:r>
                    </a:p>
                  </a:txBody>
                  <a:tcPr/>
                </a:tc>
                <a:tc>
                  <a:txBody>
                    <a:bodyPr/>
                    <a:lstStyle/>
                    <a:p>
                      <a:pPr algn="ctr"/>
                      <a:r>
                        <a:rPr lang="fr-FR" dirty="0"/>
                        <a:t>/</a:t>
                      </a:r>
                    </a:p>
                  </a:txBody>
                  <a:tcPr/>
                </a:tc>
                <a:tc>
                  <a:txBody>
                    <a:bodyPr/>
                    <a:lstStyle/>
                    <a:p>
                      <a:pPr algn="ctr"/>
                      <a:r>
                        <a:rPr lang="fr-FR" dirty="0"/>
                        <a:t>/</a:t>
                      </a:r>
                    </a:p>
                  </a:txBody>
                  <a:tcPr/>
                </a:tc>
                <a:extLst>
                  <a:ext uri="{0D108BD9-81ED-4DB2-BD59-A6C34878D82A}">
                    <a16:rowId xmlns:a16="http://schemas.microsoft.com/office/drawing/2014/main" val="1395571270"/>
                  </a:ext>
                </a:extLst>
              </a:tr>
            </a:tbl>
          </a:graphicData>
        </a:graphic>
      </p:graphicFrame>
    </p:spTree>
    <p:extLst>
      <p:ext uri="{BB962C8B-B14F-4D97-AF65-F5344CB8AC3E}">
        <p14:creationId xmlns:p14="http://schemas.microsoft.com/office/powerpoint/2010/main" val="3936077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9EE98493-C154-5E4D-96EE-153CB49390E2}"/>
              </a:ext>
            </a:extLst>
          </p:cNvPr>
          <p:cNvSpPr txBox="1"/>
          <p:nvPr/>
        </p:nvSpPr>
        <p:spPr>
          <a:xfrm>
            <a:off x="1286256" y="55647"/>
            <a:ext cx="9497568" cy="646331"/>
          </a:xfrm>
          <a:prstGeom prst="rect">
            <a:avLst/>
          </a:prstGeom>
          <a:noFill/>
        </p:spPr>
        <p:txBody>
          <a:bodyPr wrap="square" rtlCol="0">
            <a:spAutoFit/>
          </a:bodyPr>
          <a:lstStyle/>
          <a:p>
            <a:pPr algn="ctr"/>
            <a:r>
              <a:rPr lang="fr-FR" b="1" dirty="0">
                <a:solidFill>
                  <a:schemeClr val="accent1">
                    <a:lumMod val="75000"/>
                  </a:schemeClr>
                </a:solidFill>
              </a:rPr>
              <a:t>Le TOEIC TABLEAU DE RESULTATS CROISÉS </a:t>
            </a:r>
          </a:p>
          <a:p>
            <a:endParaRPr lang="fr-FR" dirty="0"/>
          </a:p>
        </p:txBody>
      </p:sp>
      <p:sp>
        <p:nvSpPr>
          <p:cNvPr id="5" name="ZoneTexte 4">
            <a:extLst>
              <a:ext uri="{FF2B5EF4-FFF2-40B4-BE49-F238E27FC236}">
                <a16:creationId xmlns:a16="http://schemas.microsoft.com/office/drawing/2014/main" id="{DD748B22-4608-E64E-98CB-59EB1373C1CB}"/>
              </a:ext>
            </a:extLst>
          </p:cNvPr>
          <p:cNvSpPr txBox="1"/>
          <p:nvPr/>
        </p:nvSpPr>
        <p:spPr>
          <a:xfrm>
            <a:off x="694943" y="417015"/>
            <a:ext cx="10680193" cy="861774"/>
          </a:xfrm>
          <a:prstGeom prst="rect">
            <a:avLst/>
          </a:prstGeom>
          <a:noFill/>
        </p:spPr>
        <p:txBody>
          <a:bodyPr wrap="square" rtlCol="0">
            <a:spAutoFit/>
          </a:bodyPr>
          <a:lstStyle/>
          <a:p>
            <a:r>
              <a:rPr lang="fr-FR" sz="1000" dirty="0"/>
              <a:t>Le TOEIC est une certification linguistique qu’un grand nombre de personnes veulent passer. En effet, un bon score à cet examen peut ouvrir un grand nombre de portes tant au niveau professionnel que universitaire. Si vous vous êtes lancé dans le passage du TOEIC, vous vous êtes certainement déjà demandé</a:t>
            </a:r>
            <a:r>
              <a:rPr lang="fr-FR" sz="1000" b="1" dirty="0"/>
              <a:t> à quoi correspondent réellement les scores ?</a:t>
            </a:r>
            <a:endParaRPr lang="fr-FR" sz="1000" dirty="0"/>
          </a:p>
          <a:p>
            <a:r>
              <a:rPr lang="fr-FR" sz="1000" dirty="0"/>
              <a:t>Grâce à cet article, vous pourrez tout savoir concernant les interprétations des scores TOEIC grâce aux</a:t>
            </a:r>
            <a:r>
              <a:rPr lang="fr-FR" sz="1000" b="1" dirty="0"/>
              <a:t> niveaux CECRL (Cadre Européen de Référence pour les Langues)</a:t>
            </a:r>
            <a:r>
              <a:rPr lang="fr-FR" sz="1000" dirty="0"/>
              <a:t>. </a:t>
            </a:r>
          </a:p>
          <a:p>
            <a:r>
              <a:rPr lang="fr-FR" sz="1000" dirty="0"/>
              <a:t>Ceux-ci vont du niveau A1 (débutant) au niveau C2 (bilingue).</a:t>
            </a:r>
          </a:p>
          <a:p>
            <a:r>
              <a:rPr lang="fr-FR" sz="1000" dirty="0"/>
              <a:t>Vous pouvez trouver ci-dessous le </a:t>
            </a:r>
            <a:r>
              <a:rPr lang="fr-FR" sz="1000" b="1" dirty="0"/>
              <a:t>tableau d’équivalence TOEIC</a:t>
            </a:r>
            <a:r>
              <a:rPr lang="fr-FR" sz="1000" dirty="0"/>
              <a:t> avec les niveaux CECRL :</a:t>
            </a:r>
          </a:p>
        </p:txBody>
      </p:sp>
      <p:sp>
        <p:nvSpPr>
          <p:cNvPr id="6" name="ZoneTexte 5">
            <a:extLst>
              <a:ext uri="{FF2B5EF4-FFF2-40B4-BE49-F238E27FC236}">
                <a16:creationId xmlns:a16="http://schemas.microsoft.com/office/drawing/2014/main" id="{4A30D886-168A-444E-923D-DD7535B80243}"/>
              </a:ext>
            </a:extLst>
          </p:cNvPr>
          <p:cNvSpPr txBox="1"/>
          <p:nvPr/>
        </p:nvSpPr>
        <p:spPr>
          <a:xfrm>
            <a:off x="9229344" y="6401574"/>
            <a:ext cx="2840736" cy="369332"/>
          </a:xfrm>
          <a:prstGeom prst="rect">
            <a:avLst/>
          </a:prstGeom>
          <a:noFill/>
        </p:spPr>
        <p:txBody>
          <a:bodyPr wrap="square" rtlCol="0">
            <a:spAutoFit/>
          </a:bodyPr>
          <a:lstStyle/>
          <a:p>
            <a:r>
              <a:rPr lang="fr-FR" dirty="0"/>
              <a:t>Mise à jour le 01/01/2022</a:t>
            </a:r>
          </a:p>
        </p:txBody>
      </p:sp>
      <p:graphicFrame>
        <p:nvGraphicFramePr>
          <p:cNvPr id="7" name="Tableau 7">
            <a:extLst>
              <a:ext uri="{FF2B5EF4-FFF2-40B4-BE49-F238E27FC236}">
                <a16:creationId xmlns:a16="http://schemas.microsoft.com/office/drawing/2014/main" id="{10BE9293-1236-0D4F-82DB-9C9CAA4ED708}"/>
              </a:ext>
            </a:extLst>
          </p:cNvPr>
          <p:cNvGraphicFramePr>
            <a:graphicFrameLocks noGrp="1"/>
          </p:cNvGraphicFramePr>
          <p:nvPr>
            <p:extLst>
              <p:ext uri="{D42A27DB-BD31-4B8C-83A1-F6EECF244321}">
                <p14:modId xmlns:p14="http://schemas.microsoft.com/office/powerpoint/2010/main" val="3132438562"/>
              </p:ext>
            </p:extLst>
          </p:nvPr>
        </p:nvGraphicFramePr>
        <p:xfrm>
          <a:off x="650266" y="1643774"/>
          <a:ext cx="10891468" cy="3944165"/>
        </p:xfrm>
        <a:graphic>
          <a:graphicData uri="http://schemas.openxmlformats.org/drawingml/2006/table">
            <a:tbl>
              <a:tblPr firstRow="1" bandRow="1">
                <a:tableStyleId>{5C22544A-7EE6-4342-B048-85BDC9FD1C3A}</a:tableStyleId>
              </a:tblPr>
              <a:tblGrid>
                <a:gridCol w="2722867">
                  <a:extLst>
                    <a:ext uri="{9D8B030D-6E8A-4147-A177-3AD203B41FA5}">
                      <a16:colId xmlns:a16="http://schemas.microsoft.com/office/drawing/2014/main" val="4059984475"/>
                    </a:ext>
                  </a:extLst>
                </a:gridCol>
                <a:gridCol w="2722867">
                  <a:extLst>
                    <a:ext uri="{9D8B030D-6E8A-4147-A177-3AD203B41FA5}">
                      <a16:colId xmlns:a16="http://schemas.microsoft.com/office/drawing/2014/main" val="896612468"/>
                    </a:ext>
                  </a:extLst>
                </a:gridCol>
                <a:gridCol w="2722867">
                  <a:extLst>
                    <a:ext uri="{9D8B030D-6E8A-4147-A177-3AD203B41FA5}">
                      <a16:colId xmlns:a16="http://schemas.microsoft.com/office/drawing/2014/main" val="2326716255"/>
                    </a:ext>
                  </a:extLst>
                </a:gridCol>
                <a:gridCol w="2722867">
                  <a:extLst>
                    <a:ext uri="{9D8B030D-6E8A-4147-A177-3AD203B41FA5}">
                      <a16:colId xmlns:a16="http://schemas.microsoft.com/office/drawing/2014/main" val="3780154458"/>
                    </a:ext>
                  </a:extLst>
                </a:gridCol>
              </a:tblGrid>
              <a:tr h="485815">
                <a:tc>
                  <a:txBody>
                    <a:bodyPr/>
                    <a:lstStyle/>
                    <a:p>
                      <a:pPr algn="ctr"/>
                      <a:r>
                        <a:rPr lang="fr-FR" sz="1200" dirty="0"/>
                        <a:t>NIVEAU ET MAITRISE DE LA LANGUE</a:t>
                      </a:r>
                    </a:p>
                  </a:txBody>
                  <a:tcPr/>
                </a:tc>
                <a:tc>
                  <a:txBody>
                    <a:bodyPr/>
                    <a:lstStyle/>
                    <a:p>
                      <a:pPr algn="ctr"/>
                      <a:r>
                        <a:rPr lang="fr-FR" sz="1200" dirty="0"/>
                        <a:t>NIVEAU CECRL</a:t>
                      </a:r>
                    </a:p>
                  </a:txBody>
                  <a:tcPr/>
                </a:tc>
                <a:tc>
                  <a:txBody>
                    <a:bodyPr/>
                    <a:lstStyle/>
                    <a:p>
                      <a:pPr algn="ctr"/>
                      <a:r>
                        <a:rPr lang="fr-FR" sz="1200" dirty="0"/>
                        <a:t>SCORE TOEIC READING &amp; LISTENING</a:t>
                      </a:r>
                    </a:p>
                  </a:txBody>
                  <a:tcPr/>
                </a:tc>
                <a:tc>
                  <a:txBody>
                    <a:bodyPr/>
                    <a:lstStyle/>
                    <a:p>
                      <a:pPr algn="ctr"/>
                      <a:r>
                        <a:rPr lang="fr-FR" sz="1200" dirty="0"/>
                        <a:t>SCORE TOEIC SPEAKING &amp; WRITING</a:t>
                      </a:r>
                    </a:p>
                  </a:txBody>
                  <a:tcPr/>
                </a:tc>
                <a:extLst>
                  <a:ext uri="{0D108BD9-81ED-4DB2-BD59-A6C34878D82A}">
                    <a16:rowId xmlns:a16="http://schemas.microsoft.com/office/drawing/2014/main" val="2358081741"/>
                  </a:ext>
                </a:extLst>
              </a:tr>
              <a:tr h="551462">
                <a:tc>
                  <a:txBody>
                    <a:bodyPr/>
                    <a:lstStyle/>
                    <a:p>
                      <a:pPr algn="ctr"/>
                      <a:r>
                        <a:rPr lang="fr-FR" sz="1000" b="1" dirty="0"/>
                        <a:t>DÉBUTANT </a:t>
                      </a:r>
                    </a:p>
                    <a:p>
                      <a:pPr algn="ctr"/>
                      <a:r>
                        <a:rPr lang="fr-FR" sz="1000" dirty="0"/>
                        <a:t>Utilisateur débutant, premiers pas acquis</a:t>
                      </a:r>
                    </a:p>
                  </a:txBody>
                  <a:tcPr/>
                </a:tc>
                <a:tc>
                  <a:txBody>
                    <a:bodyPr/>
                    <a:lstStyle/>
                    <a:p>
                      <a:pPr algn="ctr"/>
                      <a:r>
                        <a:rPr lang="fr-FR" sz="1000" dirty="0"/>
                        <a:t>A1</a:t>
                      </a:r>
                    </a:p>
                  </a:txBody>
                  <a:tcPr/>
                </a:tc>
                <a:tc>
                  <a:txBody>
                    <a:bodyPr/>
                    <a:lstStyle/>
                    <a:p>
                      <a:pPr algn="ctr"/>
                      <a:r>
                        <a:rPr lang="fr-FR" sz="1000" dirty="0"/>
                        <a:t>120-225</a:t>
                      </a:r>
                    </a:p>
                  </a:txBody>
                  <a:tcPr/>
                </a:tc>
                <a:tc>
                  <a:txBody>
                    <a:bodyPr/>
                    <a:lstStyle/>
                    <a:p>
                      <a:pPr algn="ctr"/>
                      <a:r>
                        <a:rPr lang="fr-FR" sz="1000" dirty="0"/>
                        <a:t>80-150</a:t>
                      </a:r>
                    </a:p>
                  </a:txBody>
                  <a:tcPr/>
                </a:tc>
                <a:extLst>
                  <a:ext uri="{0D108BD9-81ED-4DB2-BD59-A6C34878D82A}">
                    <a16:rowId xmlns:a16="http://schemas.microsoft.com/office/drawing/2014/main" val="1124899540"/>
                  </a:ext>
                </a:extLst>
              </a:tr>
              <a:tr h="551462">
                <a:tc>
                  <a:txBody>
                    <a:bodyPr/>
                    <a:lstStyle/>
                    <a:p>
                      <a:pPr algn="ctr"/>
                      <a:r>
                        <a:rPr lang="fr-FR" sz="1000" b="1" dirty="0"/>
                        <a:t>ÉLÉMÉNTAIRE</a:t>
                      </a:r>
                    </a:p>
                    <a:p>
                      <a:pPr algn="ctr"/>
                      <a:r>
                        <a:rPr lang="fr-FR" sz="1000" dirty="0"/>
                        <a:t>Utilisateur élémentaire, se fait comprendre dans les situations de la vie quotidienne.</a:t>
                      </a:r>
                    </a:p>
                  </a:txBody>
                  <a:tcPr/>
                </a:tc>
                <a:tc>
                  <a:txBody>
                    <a:bodyPr/>
                    <a:lstStyle/>
                    <a:p>
                      <a:pPr algn="ctr"/>
                      <a:r>
                        <a:rPr lang="fr-FR" sz="1000" dirty="0"/>
                        <a:t>A2</a:t>
                      </a:r>
                    </a:p>
                  </a:txBody>
                  <a:tcPr/>
                </a:tc>
                <a:tc>
                  <a:txBody>
                    <a:bodyPr/>
                    <a:lstStyle/>
                    <a:p>
                      <a:pPr algn="ctr"/>
                      <a:r>
                        <a:rPr lang="fr-FR" sz="1000" dirty="0"/>
                        <a:t>225-550</a:t>
                      </a:r>
                    </a:p>
                  </a:txBody>
                  <a:tcPr/>
                </a:tc>
                <a:tc>
                  <a:txBody>
                    <a:bodyPr/>
                    <a:lstStyle/>
                    <a:p>
                      <a:pPr algn="ctr"/>
                      <a:r>
                        <a:rPr lang="fr-FR" sz="1000" dirty="0"/>
                        <a:t>160-230</a:t>
                      </a:r>
                    </a:p>
                  </a:txBody>
                  <a:tcPr/>
                </a:tc>
                <a:extLst>
                  <a:ext uri="{0D108BD9-81ED-4DB2-BD59-A6C34878D82A}">
                    <a16:rowId xmlns:a16="http://schemas.microsoft.com/office/drawing/2014/main" val="2298539565"/>
                  </a:ext>
                </a:extLst>
              </a:tr>
              <a:tr h="551462">
                <a:tc>
                  <a:txBody>
                    <a:bodyPr/>
                    <a:lstStyle/>
                    <a:p>
                      <a:pPr algn="ctr"/>
                      <a:r>
                        <a:rPr lang="fr-FR" sz="1000" b="1" dirty="0"/>
                        <a:t>INTERMÉDIAIRE</a:t>
                      </a:r>
                    </a:p>
                    <a:p>
                      <a:pPr algn="ctr"/>
                      <a:r>
                        <a:rPr lang="fr-FR" sz="1000" dirty="0"/>
                        <a:t>Utilisateur indépendant, comprend et interagit sur les sujets du travail, des loisirs etc.</a:t>
                      </a:r>
                    </a:p>
                  </a:txBody>
                  <a:tcPr/>
                </a:tc>
                <a:tc>
                  <a:txBody>
                    <a:bodyPr/>
                    <a:lstStyle/>
                    <a:p>
                      <a:pPr algn="ctr"/>
                      <a:r>
                        <a:rPr lang="fr-FR" sz="1000" dirty="0"/>
                        <a:t>B1</a:t>
                      </a:r>
                    </a:p>
                  </a:txBody>
                  <a:tcPr/>
                </a:tc>
                <a:tc>
                  <a:txBody>
                    <a:bodyPr/>
                    <a:lstStyle/>
                    <a:p>
                      <a:pPr algn="ctr"/>
                      <a:r>
                        <a:rPr lang="fr-FR" sz="1000" dirty="0"/>
                        <a:t>550-785</a:t>
                      </a:r>
                    </a:p>
                  </a:txBody>
                  <a:tcPr/>
                </a:tc>
                <a:tc>
                  <a:txBody>
                    <a:bodyPr/>
                    <a:lstStyle/>
                    <a:p>
                      <a:pPr algn="ctr"/>
                      <a:r>
                        <a:rPr lang="fr-FR" sz="1000" dirty="0"/>
                        <a:t>240-300</a:t>
                      </a:r>
                    </a:p>
                  </a:txBody>
                  <a:tcPr/>
                </a:tc>
                <a:extLst>
                  <a:ext uri="{0D108BD9-81ED-4DB2-BD59-A6C34878D82A}">
                    <a16:rowId xmlns:a16="http://schemas.microsoft.com/office/drawing/2014/main" val="3956665159"/>
                  </a:ext>
                </a:extLst>
              </a:tr>
              <a:tr h="551462">
                <a:tc>
                  <a:txBody>
                    <a:bodyPr/>
                    <a:lstStyle/>
                    <a:p>
                      <a:pPr algn="ctr"/>
                      <a:r>
                        <a:rPr lang="fr-FR" sz="1000" b="1" dirty="0"/>
                        <a:t>INTERMÉDIAIRE SUPÉRIEUR</a:t>
                      </a:r>
                    </a:p>
                    <a:p>
                      <a:pPr algn="ctr"/>
                      <a:r>
                        <a:rPr lang="fr-FR" sz="1000" dirty="0"/>
                        <a:t>Utilisateur à l’aise à l’oral, sait argumenter et comprendre des sujets complexes</a:t>
                      </a:r>
                    </a:p>
                    <a:p>
                      <a:pPr algn="ctr"/>
                      <a:endParaRPr lang="fr-FR" sz="1000" dirty="0"/>
                    </a:p>
                  </a:txBody>
                  <a:tcPr/>
                </a:tc>
                <a:tc>
                  <a:txBody>
                    <a:bodyPr/>
                    <a:lstStyle/>
                    <a:p>
                      <a:pPr algn="ctr"/>
                      <a:r>
                        <a:rPr lang="fr-FR" sz="1000" dirty="0"/>
                        <a:t>B2</a:t>
                      </a:r>
                    </a:p>
                  </a:txBody>
                  <a:tcPr/>
                </a:tc>
                <a:tc>
                  <a:txBody>
                    <a:bodyPr/>
                    <a:lstStyle/>
                    <a:p>
                      <a:pPr algn="ctr"/>
                      <a:r>
                        <a:rPr lang="fr-FR" sz="1000" dirty="0"/>
                        <a:t>785-945</a:t>
                      </a:r>
                    </a:p>
                  </a:txBody>
                  <a:tcPr/>
                </a:tc>
                <a:tc>
                  <a:txBody>
                    <a:bodyPr/>
                    <a:lstStyle/>
                    <a:p>
                      <a:pPr algn="ctr"/>
                      <a:r>
                        <a:rPr lang="fr-FR" sz="1000" dirty="0"/>
                        <a:t>310-390</a:t>
                      </a:r>
                    </a:p>
                  </a:txBody>
                  <a:tcPr/>
                </a:tc>
                <a:extLst>
                  <a:ext uri="{0D108BD9-81ED-4DB2-BD59-A6C34878D82A}">
                    <a16:rowId xmlns:a16="http://schemas.microsoft.com/office/drawing/2014/main" val="2513734023"/>
                  </a:ext>
                </a:extLst>
              </a:tr>
              <a:tr h="551462">
                <a:tc>
                  <a:txBody>
                    <a:bodyPr/>
                    <a:lstStyle/>
                    <a:p>
                      <a:pPr algn="ctr"/>
                      <a:r>
                        <a:rPr lang="fr-FR" sz="1000" b="1" dirty="0"/>
                        <a:t>AVANCÉ</a:t>
                      </a:r>
                    </a:p>
                    <a:p>
                      <a:pPr algn="ctr"/>
                      <a:r>
                        <a:rPr lang="fr-FR" sz="1000" dirty="0"/>
                        <a:t>Utilisateur autonome, communication aisée et spontanée</a:t>
                      </a:r>
                    </a:p>
                  </a:txBody>
                  <a:tcPr/>
                </a:tc>
                <a:tc>
                  <a:txBody>
                    <a:bodyPr/>
                    <a:lstStyle/>
                    <a:p>
                      <a:pPr algn="ctr"/>
                      <a:r>
                        <a:rPr lang="fr-FR" sz="1000" dirty="0"/>
                        <a:t>C1</a:t>
                      </a:r>
                    </a:p>
                  </a:txBody>
                  <a:tcPr/>
                </a:tc>
                <a:tc>
                  <a:txBody>
                    <a:bodyPr/>
                    <a:lstStyle/>
                    <a:p>
                      <a:pPr algn="ctr"/>
                      <a:r>
                        <a:rPr lang="fr-FR" sz="1000" dirty="0"/>
                        <a:t>945-990</a:t>
                      </a:r>
                    </a:p>
                  </a:txBody>
                  <a:tcPr/>
                </a:tc>
                <a:tc>
                  <a:txBody>
                    <a:bodyPr/>
                    <a:lstStyle/>
                    <a:p>
                      <a:pPr algn="ctr"/>
                      <a:r>
                        <a:rPr lang="fr-FR" sz="1000" dirty="0"/>
                        <a:t>400</a:t>
                      </a:r>
                    </a:p>
                  </a:txBody>
                  <a:tcPr/>
                </a:tc>
                <a:extLst>
                  <a:ext uri="{0D108BD9-81ED-4DB2-BD59-A6C34878D82A}">
                    <a16:rowId xmlns:a16="http://schemas.microsoft.com/office/drawing/2014/main" val="2921121959"/>
                  </a:ext>
                </a:extLst>
              </a:tr>
              <a:tr h="551462">
                <a:tc>
                  <a:txBody>
                    <a:bodyPr/>
                    <a:lstStyle/>
                    <a:p>
                      <a:pPr algn="ctr"/>
                      <a:r>
                        <a:rPr lang="fr-FR" sz="1000" b="1" dirty="0"/>
                        <a:t>COURANT</a:t>
                      </a:r>
                    </a:p>
                    <a:p>
                      <a:pPr algn="ctr"/>
                      <a:r>
                        <a:rPr lang="fr-FR" sz="1000" dirty="0"/>
                        <a:t>Le TOEIC ne permet pas de faire valider un niveau C2.</a:t>
                      </a:r>
                    </a:p>
                  </a:txBody>
                  <a:tcPr/>
                </a:tc>
                <a:tc>
                  <a:txBody>
                    <a:bodyPr/>
                    <a:lstStyle/>
                    <a:p>
                      <a:pPr algn="ctr"/>
                      <a:r>
                        <a:rPr lang="fr-FR" sz="1000" dirty="0"/>
                        <a:t>C2</a:t>
                      </a:r>
                    </a:p>
                  </a:txBody>
                  <a:tcPr/>
                </a:tc>
                <a:tc>
                  <a:txBody>
                    <a:bodyPr/>
                    <a:lstStyle/>
                    <a:p>
                      <a:pPr algn="ctr"/>
                      <a:r>
                        <a:rPr lang="fr-FR" sz="1000" dirty="0"/>
                        <a:t>/</a:t>
                      </a:r>
                    </a:p>
                  </a:txBody>
                  <a:tcPr/>
                </a:tc>
                <a:tc>
                  <a:txBody>
                    <a:bodyPr/>
                    <a:lstStyle/>
                    <a:p>
                      <a:pPr algn="ctr"/>
                      <a:r>
                        <a:rPr lang="fr-FR" sz="1000" dirty="0"/>
                        <a:t>/</a:t>
                      </a:r>
                    </a:p>
                  </a:txBody>
                  <a:tcPr/>
                </a:tc>
                <a:extLst>
                  <a:ext uri="{0D108BD9-81ED-4DB2-BD59-A6C34878D82A}">
                    <a16:rowId xmlns:a16="http://schemas.microsoft.com/office/drawing/2014/main" val="1395571270"/>
                  </a:ext>
                </a:extLst>
              </a:tr>
            </a:tbl>
          </a:graphicData>
        </a:graphic>
      </p:graphicFrame>
    </p:spTree>
    <p:extLst>
      <p:ext uri="{BB962C8B-B14F-4D97-AF65-F5344CB8AC3E}">
        <p14:creationId xmlns:p14="http://schemas.microsoft.com/office/powerpoint/2010/main" val="148248479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TotalTime>
  <Words>408</Words>
  <Application>Microsoft Macintosh PowerPoint</Application>
  <PresentationFormat>Grand écran</PresentationFormat>
  <Paragraphs>73</Paragraphs>
  <Slides>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2</vt:i4>
      </vt:variant>
    </vt:vector>
  </HeadingPairs>
  <TitlesOfParts>
    <vt:vector size="6" baseType="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ERIC klein</dc:creator>
  <cp:lastModifiedBy>ERIC klein</cp:lastModifiedBy>
  <cp:revision>9</cp:revision>
  <dcterms:created xsi:type="dcterms:W3CDTF">2022-02-10T07:05:31Z</dcterms:created>
  <dcterms:modified xsi:type="dcterms:W3CDTF">2022-03-10T09:24:51Z</dcterms:modified>
</cp:coreProperties>
</file>